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B105"/>
    <a:srgbClr val="FE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3A4AA42-1B52-45D6-ABF5-2EDB4BEFE84D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1E7AD3E-5DBF-40AE-8530-9F5A3B7F17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Do Now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Why do we cite sources? Explain in </a:t>
            </a:r>
            <a:r>
              <a:rPr lang="en-US" sz="3200" b="1" u="sng" dirty="0" smtClean="0"/>
              <a:t>at least two sentences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8248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Citing 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36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In-Text 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Used to </a:t>
            </a:r>
            <a:r>
              <a:rPr lang="en-US" sz="3200" b="1" u="sng" dirty="0" smtClean="0">
                <a:solidFill>
                  <a:srgbClr val="7030A0"/>
                </a:solidFill>
              </a:rPr>
              <a:t>show the reader that you are “borrowing” someone else’s ideas</a:t>
            </a:r>
          </a:p>
          <a:p>
            <a:pPr marL="68580" indent="0">
              <a:buNone/>
            </a:pP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28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information do you include?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620000" cy="4191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Author’s last name</a:t>
            </a:r>
          </a:p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Page Number</a:t>
            </a:r>
          </a:p>
          <a:p>
            <a:r>
              <a:rPr lang="en-US" sz="2800" b="1" dirty="0" smtClean="0">
                <a:solidFill>
                  <a:srgbClr val="D9B105"/>
                </a:solidFill>
              </a:rPr>
              <a:t>Quotation marks </a:t>
            </a:r>
            <a:r>
              <a:rPr lang="en-US" sz="2800" dirty="0" smtClean="0">
                <a:solidFill>
                  <a:srgbClr val="D9B105"/>
                </a:solidFill>
              </a:rPr>
              <a:t>go around the quote itself only</a:t>
            </a:r>
          </a:p>
          <a:p>
            <a:pPr marL="68580" indent="0">
              <a:buNone/>
            </a:pPr>
            <a:endParaRPr lang="en-US" sz="2800" dirty="0"/>
          </a:p>
          <a:p>
            <a:r>
              <a:rPr lang="en-US" dirty="0" smtClean="0"/>
              <a:t>Lowry writes, </a:t>
            </a:r>
            <a:r>
              <a:rPr lang="en-US" sz="3200" b="1" dirty="0" smtClean="0">
                <a:solidFill>
                  <a:srgbClr val="D9B105"/>
                </a:solidFill>
              </a:rPr>
              <a:t>“</a:t>
            </a:r>
            <a:r>
              <a:rPr lang="en-US" dirty="0" smtClean="0"/>
              <a:t>He </a:t>
            </a:r>
            <a:r>
              <a:rPr lang="en-US" dirty="0"/>
              <a:t>found that he was often angry, now: irrationally angry at </a:t>
            </a:r>
            <a:r>
              <a:rPr lang="en-US" dirty="0" smtClean="0"/>
              <a:t>his </a:t>
            </a:r>
            <a:r>
              <a:rPr lang="en-US" dirty="0" err="1" smtClean="0"/>
              <a:t>groupmates</a:t>
            </a:r>
            <a:r>
              <a:rPr lang="en-US" dirty="0"/>
              <a:t>, that they were satisfied with their lives which had </a:t>
            </a:r>
            <a:r>
              <a:rPr lang="en-US" dirty="0" smtClean="0"/>
              <a:t>none of </a:t>
            </a:r>
            <a:r>
              <a:rPr lang="en-US" dirty="0"/>
              <a:t>the </a:t>
            </a:r>
            <a:r>
              <a:rPr lang="en-US" dirty="0" err="1"/>
              <a:t>vibrance</a:t>
            </a:r>
            <a:r>
              <a:rPr lang="en-US" dirty="0"/>
              <a:t> his own was taking </a:t>
            </a:r>
            <a:r>
              <a:rPr lang="en-US" dirty="0" smtClean="0"/>
              <a:t>on</a:t>
            </a:r>
            <a:r>
              <a:rPr lang="en-US" sz="2800" b="1" dirty="0" smtClean="0">
                <a:solidFill>
                  <a:srgbClr val="D9B105"/>
                </a:solidFill>
              </a:rPr>
              <a:t>”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rgbClr val="FF0000"/>
                </a:solidFill>
              </a:rPr>
              <a:t>Lowry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99</a:t>
            </a:r>
            <a:r>
              <a:rPr lang="en-US" dirty="0" smtClean="0"/>
              <a:t>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8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77148"/>
          </a:xfrm>
        </p:spPr>
        <p:txBody>
          <a:bodyPr>
            <a:normAutofit/>
          </a:bodyPr>
          <a:lstStyle/>
          <a:p>
            <a:r>
              <a:rPr lang="en-US" dirty="0" smtClean="0"/>
              <a:t>A Works Cited page is </a:t>
            </a:r>
            <a:r>
              <a:rPr lang="en-US" u="sng" dirty="0" smtClean="0">
                <a:solidFill>
                  <a:srgbClr val="7030A0"/>
                </a:solidFill>
              </a:rPr>
              <a:t>used to give credit to others ideas you use in your paper</a:t>
            </a:r>
          </a:p>
          <a:p>
            <a:endParaRPr lang="en-US" u="sng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You need to include: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Author’s full name</a:t>
            </a:r>
          </a:p>
          <a:p>
            <a:pPr lvl="1"/>
            <a:r>
              <a:rPr lang="en-US" b="1" dirty="0" smtClean="0">
                <a:solidFill>
                  <a:srgbClr val="D9B105"/>
                </a:solidFill>
              </a:rPr>
              <a:t>Title</a:t>
            </a:r>
          </a:p>
          <a:p>
            <a:pPr lvl="1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Place of Publication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Publisher</a:t>
            </a:r>
          </a:p>
          <a:p>
            <a:pPr lvl="1"/>
            <a:r>
              <a:rPr lang="en-US" b="1" dirty="0" smtClean="0">
                <a:solidFill>
                  <a:srgbClr val="7030A0"/>
                </a:solidFill>
              </a:rPr>
              <a:t>Date of Publication</a:t>
            </a:r>
          </a:p>
          <a:p>
            <a:pPr lvl="1"/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3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For </a:t>
            </a:r>
            <a:r>
              <a:rPr lang="en-US" i="1" dirty="0" smtClean="0"/>
              <a:t>The Giver</a:t>
            </a:r>
            <a:r>
              <a:rPr lang="en-US" dirty="0" smtClean="0"/>
              <a:t>, it should look like…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Lowry, Lois. </a:t>
            </a:r>
            <a:r>
              <a:rPr lang="en-US" sz="3200" b="1" i="1" dirty="0" smtClean="0">
                <a:solidFill>
                  <a:srgbClr val="D9B105"/>
                </a:solidFill>
              </a:rPr>
              <a:t>The Giver</a:t>
            </a:r>
            <a:r>
              <a:rPr lang="en-US" sz="3200" b="1" dirty="0" smtClean="0">
                <a:solidFill>
                  <a:srgbClr val="D9B105"/>
                </a:solidFill>
              </a:rPr>
              <a:t>. </a:t>
            </a:r>
            <a:r>
              <a:rPr lang="en-US" sz="3200" b="1" dirty="0">
                <a:solidFill>
                  <a:srgbClr val="00B050"/>
                </a:solidFill>
              </a:rPr>
              <a:t>Boston: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0070C0"/>
                </a:solidFill>
              </a:rPr>
              <a:t>Houghton Mifflin, </a:t>
            </a:r>
            <a:r>
              <a:rPr lang="en-US" sz="3200" b="1" dirty="0">
                <a:solidFill>
                  <a:srgbClr val="7030A0"/>
                </a:solidFill>
              </a:rPr>
              <a:t>1993. </a:t>
            </a:r>
            <a:r>
              <a:rPr lang="en-US" sz="3200" b="1" dirty="0"/>
              <a:t>Print.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43279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Works Cited page should look like…</a:t>
            </a:r>
            <a:endParaRPr lang="en-US" dirty="0"/>
          </a:p>
        </p:txBody>
      </p:sp>
      <p:pic>
        <p:nvPicPr>
          <p:cNvPr id="1026" name="Picture 2" descr="http://i2.wp.com/jerz.setonhill.edu/wp-content/uploads/2011/05/Screen-shot-2011-05-29-at-9.19.39-PM.png?resize=475%2C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6019800" cy="404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467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315200" cy="3733800"/>
          </a:xfrm>
        </p:spPr>
        <p:txBody>
          <a:bodyPr/>
          <a:lstStyle/>
          <a:p>
            <a:r>
              <a:rPr lang="en-US" sz="3200" dirty="0" smtClean="0"/>
              <a:t>Your paper is due by the end of class.</a:t>
            </a:r>
          </a:p>
          <a:p>
            <a:r>
              <a:rPr lang="en-US" sz="3200" dirty="0" smtClean="0"/>
              <a:t>After today, any papers handed in late will lose </a:t>
            </a:r>
            <a:r>
              <a:rPr lang="en-US" sz="3200" b="1" u="sng" dirty="0" smtClean="0">
                <a:solidFill>
                  <a:schemeClr val="accent6">
                    <a:lumMod val="75000"/>
                  </a:schemeClr>
                </a:solidFill>
              </a:rPr>
              <a:t>a full letter grade for each day it is late</a:t>
            </a:r>
            <a:r>
              <a:rPr lang="en-US" sz="32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93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1">
      <a:dk1>
        <a:sysClr val="windowText" lastClr="000000"/>
      </a:dk1>
      <a:lt1>
        <a:sysClr val="window" lastClr="FFFFFF"/>
      </a:lt1>
      <a:dk2>
        <a:srgbClr val="287251"/>
      </a:dk2>
      <a:lt2>
        <a:srgbClr val="0DFF7A"/>
      </a:lt2>
      <a:accent1>
        <a:srgbClr val="1A3DAC"/>
      </a:accent1>
      <a:accent2>
        <a:srgbClr val="92D050"/>
      </a:accent2>
      <a:accent3>
        <a:srgbClr val="57257D"/>
      </a:accent3>
      <a:accent4>
        <a:srgbClr val="909465"/>
      </a:accent4>
      <a:accent5>
        <a:srgbClr val="A9EA25"/>
      </a:accent5>
      <a:accent6>
        <a:srgbClr val="4D68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</TotalTime>
  <Words>202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Do Now</vt:lpstr>
      <vt:lpstr>Citing Sources</vt:lpstr>
      <vt:lpstr>In-Text Citations</vt:lpstr>
      <vt:lpstr>What information do you include?</vt:lpstr>
      <vt:lpstr>Works Cited</vt:lpstr>
      <vt:lpstr>For The Giver, it should look like…</vt:lpstr>
      <vt:lpstr>A Works Cited page should look like…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3</cp:revision>
  <dcterms:created xsi:type="dcterms:W3CDTF">2015-01-11T18:46:05Z</dcterms:created>
  <dcterms:modified xsi:type="dcterms:W3CDTF">2015-01-11T19:10:15Z</dcterms:modified>
</cp:coreProperties>
</file>